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aa4a26276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aa4a26276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aa4a26276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aa4a26276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aa4a26276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aa4a26276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aa4a26276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aa4a26276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aa4a26276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aa4a26276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aa4a26276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aa4a26276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aade67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aade67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aa4a262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aa4a262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aa4a262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aa4a262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aa4a2627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aa4a2627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aa4a2627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aa4a2627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aa4a26276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aa4a26276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aa4a26276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aa4a26276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aa4a26276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aa4a26276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aa4a26276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aa4a26276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 Великая Отечественная война повлияла на развитие Новосибирска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5675375" y="1066450"/>
            <a:ext cx="33471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333333"/>
                </a:solidFill>
              </a:rPr>
              <a:t>Промышленность:</a:t>
            </a:r>
            <a:endParaRPr b="1" sz="1800">
              <a:solidFill>
                <a:srgbClr val="333333"/>
              </a:solidFill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50"/>
              <a:buChar char="●"/>
            </a:pPr>
            <a:r>
              <a:rPr lang="ru" sz="1550"/>
              <a:t>К январю 1942 года в Новосибирскую область были эвакуированы 120 промышленных предприятий из европейской части страны. </a:t>
            </a:r>
            <a:endParaRPr sz="155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50"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06850" y="1066450"/>
            <a:ext cx="2652600" cy="3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Культура: </a:t>
            </a:r>
            <a:endParaRPr b="1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</a:rPr>
              <a:t>Заканчивается строительство Театра оперы и балета; </a:t>
            </a:r>
            <a:endParaRPr sz="1525">
              <a:solidFill>
                <a:srgbClr val="10141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25">
                <a:solidFill>
                  <a:srgbClr val="101418"/>
                </a:solidFill>
                <a:highlight>
                  <a:srgbClr val="FFFFFF"/>
                </a:highlight>
              </a:rPr>
              <a:t>Открытие </a:t>
            </a:r>
            <a:r>
              <a:rPr lang="ru" sz="1525">
                <a:solidFill>
                  <a:srgbClr val="101418"/>
                </a:solidFill>
                <a:highlight>
                  <a:srgbClr val="FFFFFF"/>
                </a:highlight>
              </a:rPr>
              <a:t>Западно-Сибирского филиала Академии наук СССР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55525" y="197629"/>
            <a:ext cx="4116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Промежуточные итоги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455525" y="1066450"/>
            <a:ext cx="26967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2022">
                <a:solidFill>
                  <a:srgbClr val="333333"/>
                </a:solidFill>
              </a:rPr>
              <a:t>Население</a:t>
            </a:r>
            <a:r>
              <a:rPr b="1" lang="ru" sz="2022">
                <a:solidFill>
                  <a:srgbClr val="333333"/>
                </a:solidFill>
              </a:rPr>
              <a:t>:</a:t>
            </a:r>
            <a:endParaRPr b="1" sz="2022">
              <a:solidFill>
                <a:srgbClr val="333333"/>
              </a:solidFill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50"/>
              <a:buChar char="●"/>
            </a:pPr>
            <a:r>
              <a:rPr lang="ru" sz="1650">
                <a:highlight>
                  <a:schemeClr val="lt1"/>
                </a:highlight>
              </a:rPr>
              <a:t>За годы Великой Отечественной войны в Новосибирск принял более 500 тысяч беженцев.</a:t>
            </a:r>
            <a:endParaRPr sz="165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252950" y="645475"/>
            <a:ext cx="4066800" cy="3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5117550" y="980575"/>
            <a:ext cx="39159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50">
                <a:solidFill>
                  <a:srgbClr val="333333"/>
                </a:solidFill>
              </a:rPr>
              <a:t>В период Великой Отечественной войны военкоматы Новосибирской области призвали и отправили на фронт сотни тысяч солдат:</a:t>
            </a:r>
            <a:endParaRPr b="1" sz="12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50">
              <a:solidFill>
                <a:srgbClr val="333333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Char char="●"/>
            </a:pPr>
            <a:r>
              <a:rPr lang="ru" sz="1250">
                <a:solidFill>
                  <a:srgbClr val="333333"/>
                </a:solidFill>
              </a:rPr>
              <a:t>17 860 офицеров запаса </a:t>
            </a:r>
            <a:endParaRPr sz="1250">
              <a:solidFill>
                <a:srgbClr val="333333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Char char="●"/>
            </a:pPr>
            <a:r>
              <a:rPr lang="ru" sz="1250">
                <a:solidFill>
                  <a:srgbClr val="333333"/>
                </a:solidFill>
              </a:rPr>
              <a:t>617 066 сержантов и рядовых запаса </a:t>
            </a:r>
            <a:endParaRPr sz="1250">
              <a:solidFill>
                <a:srgbClr val="333333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50"/>
              <a:buChar char="●"/>
            </a:pPr>
            <a:r>
              <a:rPr lang="ru" sz="1250">
                <a:solidFill>
                  <a:srgbClr val="333333"/>
                </a:solidFill>
              </a:rPr>
              <a:t>158 477 призывников. </a:t>
            </a:r>
            <a:endParaRPr sz="12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50">
                <a:solidFill>
                  <a:srgbClr val="333333"/>
                </a:solidFill>
              </a:rPr>
              <a:t>При этом население города составлявшее перед войной около 400 тысяч человек, увеличилось до 578 тысяч за первые годы войны. </a:t>
            </a:r>
            <a:endParaRPr sz="1250">
              <a:solidFill>
                <a:srgbClr val="333333"/>
              </a:solidFill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455525" y="189800"/>
            <a:ext cx="4116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Население</a:t>
            </a:r>
            <a:r>
              <a:rPr lang="ru" sz="1800">
                <a:solidFill>
                  <a:schemeClr val="dk2"/>
                </a:solidFill>
              </a:rPr>
              <a:t> в послевоенный период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50" y="1133850"/>
            <a:ext cx="4657050" cy="294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455525" y="1141950"/>
            <a:ext cx="4260300" cy="3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9 мая - первый концерт Сибирского Русского народного академического хора.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10 мая - первая сессия Западно-Сибирского филиала АН СССР.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12 мая - открытие Новосибирского государственного театра оперы и балета.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191C1F"/>
                </a:solidFill>
                <a:highlight>
                  <a:srgbClr val="FFFFFF"/>
                </a:highlight>
              </a:rPr>
              <a:t>29 февраля 1964 г. - Новосибирскому театру оперы и балета присвоено звание академического. </a:t>
            </a:r>
            <a:endParaRPr sz="1500">
              <a:solidFill>
                <a:srgbClr val="191C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455525" y="190075"/>
            <a:ext cx="5421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Культура</a:t>
            </a:r>
            <a:r>
              <a:rPr lang="ru" sz="1800">
                <a:solidFill>
                  <a:schemeClr val="dk2"/>
                </a:solidFill>
              </a:rPr>
              <a:t> в послевоенный период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История Новосибирского академического театра оперы и балета - НОВАТ"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25" y="1190038"/>
            <a:ext cx="4066799" cy="28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63225" y="2163875"/>
            <a:ext cx="39048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50"/>
              <a:buChar char="●"/>
            </a:pPr>
            <a:r>
              <a:rPr lang="ru" sz="1250">
                <a:solidFill>
                  <a:srgbClr val="333333"/>
                </a:solidFill>
              </a:rPr>
              <a:t>Было создано более 20 НИИ и заводов, работающих на оборону, суммарно на которых было </a:t>
            </a:r>
            <a:r>
              <a:rPr lang="ru" sz="1250">
                <a:solidFill>
                  <a:srgbClr val="333333"/>
                </a:solidFill>
              </a:rPr>
              <a:t>задействовано</a:t>
            </a:r>
            <a:r>
              <a:rPr lang="ru" sz="1250">
                <a:solidFill>
                  <a:srgbClr val="333333"/>
                </a:solidFill>
              </a:rPr>
              <a:t> более 200 тысяч сотрудников.</a:t>
            </a:r>
            <a:endParaRPr sz="1250">
              <a:solidFill>
                <a:srgbClr val="333333"/>
              </a:solidFill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455525" y="189800"/>
            <a:ext cx="5421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Промышленность</a:t>
            </a:r>
            <a:r>
              <a:rPr lang="ru" sz="1800">
                <a:solidFill>
                  <a:schemeClr val="dk2"/>
                </a:solidFill>
              </a:rPr>
              <a:t> в послевоенный период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000" y="1470875"/>
            <a:ext cx="4882649" cy="2647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5816700" y="609900"/>
            <a:ext cx="3225000" cy="28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333333"/>
                </a:solidFill>
              </a:rPr>
              <a:t>Промышленность:</a:t>
            </a:r>
            <a:endParaRPr b="1" sz="1800">
              <a:solidFill>
                <a:srgbClr val="33333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 sz="1400">
                <a:solidFill>
                  <a:srgbClr val="333333"/>
                </a:solidFill>
              </a:rPr>
              <a:t>Часть заводов после войны уехала, однако </a:t>
            </a:r>
            <a:r>
              <a:rPr lang="ru" sz="1400"/>
              <a:t>большая часть промышленных предприятий так и осталась в городе.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ru" sz="1400"/>
              <a:t>Новосибирск стал крупнейшим центром оборонной промышленности в Сибири и в стране </a:t>
            </a:r>
            <a:endParaRPr sz="15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50"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263900" y="609900"/>
            <a:ext cx="27702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Культура: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Увеличение количества объектов культуры и достопримечательностей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Создание филиала АН СССР, впоследствие войдет в состав СО РАН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Повышение интереса к культуре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455525" y="189800"/>
            <a:ext cx="4116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Итоги послевоенного развития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160700" y="645200"/>
            <a:ext cx="3264000" cy="3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333333"/>
                </a:solidFill>
              </a:rPr>
              <a:t>Население:</a:t>
            </a:r>
            <a:endParaRPr b="1" sz="1800">
              <a:solidFill>
                <a:srgbClr val="33333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 sz="1400">
                <a:highlight>
                  <a:schemeClr val="lt1"/>
                </a:highlight>
              </a:rPr>
              <a:t>С 1940 г. по 1956 г. число жителей Новосибирска почти удваивается и достигает 730 тыс. человек 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 sz="1400">
                <a:highlight>
                  <a:schemeClr val="lt1"/>
                </a:highlight>
              </a:rPr>
              <a:t>2 сентября 1962 года на семидесятом году от возникновения поселения появился миллионный житель — Новосибирск стал самым юным из всех миллионных городов мира.</a:t>
            </a:r>
            <a:endParaRPr sz="14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252950" y="645475"/>
            <a:ext cx="40668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455525" y="189800"/>
            <a:ext cx="5421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Выводы и оценка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455525" y="645200"/>
            <a:ext cx="43335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2"/>
                </a:solidFill>
              </a:rPr>
              <a:t>Великая Отечественная война: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ru" sz="1500">
                <a:solidFill>
                  <a:schemeClr val="dk2"/>
                </a:solidFill>
              </a:rPr>
              <a:t>Сформировала значительную часть промышленной базы города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ru" sz="1500">
                <a:solidFill>
                  <a:schemeClr val="dk2"/>
                </a:solidFill>
              </a:rPr>
              <a:t>Позволила городу крайне быстро перешагнуть порог в миллион жителей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ru" sz="1500">
                <a:solidFill>
                  <a:schemeClr val="dk2"/>
                </a:solidFill>
              </a:rPr>
              <a:t>Дала значительный толчок в культурном развитии города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5212850" y="645200"/>
            <a:ext cx="35349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Прочие факторы:</a:t>
            </a:r>
            <a:endParaRPr sz="18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ru" sz="1500">
                <a:solidFill>
                  <a:schemeClr val="dk2"/>
                </a:solidFill>
              </a:rPr>
              <a:t>Г</a:t>
            </a:r>
            <a:r>
              <a:rPr lang="ru" sz="1500">
                <a:solidFill>
                  <a:schemeClr val="dk2"/>
                </a:solidFill>
              </a:rPr>
              <a:t>еографическое положение города - «в сердце страны, на перекрестке путей с севера на юг и с запада на восток»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ru" sz="1500">
                <a:solidFill>
                  <a:schemeClr val="dk2"/>
                </a:solidFill>
              </a:rPr>
              <a:t>Строительство и дальнейшее развитие Транссибирской магистрали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ru" sz="1500">
                <a:solidFill>
                  <a:schemeClr val="dk2"/>
                </a:solidFill>
              </a:rPr>
              <a:t>Близость к богатому хлебом Алтаю и углём Кузбассу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ru" sz="1500">
                <a:solidFill>
                  <a:schemeClr val="dk2"/>
                </a:solidFill>
              </a:rPr>
              <a:t>Наличие развитых по меркам Сибири городов на зарождении (Томск и Омск)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6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источников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Документы из архива </a:t>
            </a:r>
            <a:r>
              <a:rPr lang="ru"/>
              <a:t>Государственного архива Новосибирской области</a:t>
            </a:r>
            <a:r>
              <a:rPr lang="ru"/>
              <a:t>, рассекреченные по сроку давности: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Список промышленных предприятий, эвакуированных в Новосибирскую область по состоянию на 1 января 1942 г. из архива Новосибирской области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Промышленность города Новосибирска в годы Великой Отечественной Войны 1941-1945 гг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Сборник </a:t>
            </a:r>
            <a:r>
              <a:rPr lang="ru"/>
              <a:t>документов </a:t>
            </a:r>
            <a:r>
              <a:rPr lang="ru"/>
              <a:t>“</a:t>
            </a:r>
            <a:r>
              <a:rPr lang="ru"/>
              <a:t>Оборонная промышленность Новосибирской области в годы Великой Отечественной войны”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Сборник документов “</a:t>
            </a:r>
            <a:r>
              <a:rPr lang="ru"/>
              <a:t>Оборонная промышленность Новосибирской области в условиях "Холодной войны" (1946-1965 гг.)”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История 1914–1919 | Официальный сайт Новосибирска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История 1920–1940 | Официальный сайт Новосибирска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История 1941–1945 | Официальный сайт Новосибирска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История 1945–1983 | Официальный сайт Новосибирска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710800" cy="11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Цель: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Оценить влияние войны на развитие города</a:t>
            </a:r>
            <a:endParaRPr sz="2000"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3200" y="1342625"/>
            <a:ext cx="8520600" cy="3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Задачи: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" sz="2000">
                <a:solidFill>
                  <a:schemeClr val="dk1"/>
                </a:solidFill>
              </a:rPr>
              <a:t>Поиск информации по </a:t>
            </a:r>
            <a:r>
              <a:rPr lang="ru" sz="2000">
                <a:solidFill>
                  <a:schemeClr val="dk1"/>
                </a:solidFill>
              </a:rPr>
              <a:t>трем</a:t>
            </a:r>
            <a:r>
              <a:rPr lang="ru" sz="2000">
                <a:solidFill>
                  <a:schemeClr val="dk1"/>
                </a:solidFill>
              </a:rPr>
              <a:t> основным периодам: </a:t>
            </a:r>
            <a:endParaRPr sz="2000">
              <a:solidFill>
                <a:schemeClr val="dk1"/>
              </a:solidFill>
            </a:endParaRPr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довоенное время (1893 - 1941 гг)</a:t>
            </a:r>
            <a:endParaRPr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военное время (1941 - 1945 гг)</a:t>
            </a:r>
            <a:endParaRPr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послевоенное время (1945 - ~</a:t>
            </a:r>
            <a:r>
              <a:rPr lang="ru"/>
              <a:t>1980</a:t>
            </a:r>
            <a:r>
              <a:rPr lang="ru"/>
              <a:t> гг)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" sz="2000">
                <a:solidFill>
                  <a:schemeClr val="dk1"/>
                </a:solidFill>
              </a:rPr>
              <a:t>Сравнение периодов в экономическом, демографическом и культурном плане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ru" sz="2000">
                <a:solidFill>
                  <a:schemeClr val="dk1"/>
                </a:solidFill>
              </a:rPr>
              <a:t>Формулировка выводов и оценки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220500" y="2098500"/>
            <a:ext cx="3710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</a:rPr>
              <a:t>Новосибирск образован в 1893 году  как поселок строителей железнодорожного моста через Обь.</a:t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455525" y="189800"/>
            <a:ext cx="4116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Образование города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600" y="735075"/>
            <a:ext cx="5053601" cy="36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572000" y="946975"/>
            <a:ext cx="4260300" cy="3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191C1F"/>
                </a:solidFill>
                <a:highlight>
                  <a:srgbClr val="FFFFFF"/>
                </a:highlight>
              </a:rPr>
              <a:t>По темпам роста численности жителей Новосибирск был одним из ведущих городов в стране:</a:t>
            </a:r>
            <a:endParaRPr b="1" sz="1500">
              <a:solidFill>
                <a:srgbClr val="191C1F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91C1F"/>
                </a:solidFill>
                <a:highlight>
                  <a:srgbClr val="FFFFFF"/>
                </a:highlight>
              </a:rPr>
              <a:t>1921 год - 67 тыс. человек</a:t>
            </a:r>
            <a:endParaRPr sz="1500">
              <a:solidFill>
                <a:srgbClr val="191C1F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91C1F"/>
                </a:solidFill>
                <a:highlight>
                  <a:srgbClr val="FFFFFF"/>
                </a:highlight>
              </a:rPr>
              <a:t>1926 год - 121 тыс. человек</a:t>
            </a:r>
            <a:endParaRPr sz="1500">
              <a:solidFill>
                <a:srgbClr val="191C1F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91C1F"/>
                </a:solidFill>
                <a:highlight>
                  <a:srgbClr val="FFFFFF"/>
                </a:highlight>
              </a:rPr>
              <a:t>1929 год - 150 тыс. человек </a:t>
            </a:r>
            <a:endParaRPr sz="1500">
              <a:solidFill>
                <a:srgbClr val="191C1F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91C1F"/>
                </a:solidFill>
                <a:highlight>
                  <a:srgbClr val="FFFFFF"/>
                </a:highlight>
              </a:rPr>
              <a:t>1934 год - 294 тыс. человек</a:t>
            </a:r>
            <a:endParaRPr sz="1500">
              <a:solidFill>
                <a:srgbClr val="191C1F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191C1F"/>
                </a:solidFill>
                <a:highlight>
                  <a:srgbClr val="FFFFFF"/>
                </a:highlight>
              </a:rPr>
              <a:t>1939 год - 406 тыс. человек</a:t>
            </a:r>
            <a:endParaRPr sz="1500">
              <a:solidFill>
                <a:srgbClr val="191C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455525" y="189800"/>
            <a:ext cx="4116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Население в довоенный период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2391" l="0" r="0" t="0"/>
          <a:stretch/>
        </p:blipFill>
        <p:spPr>
          <a:xfrm>
            <a:off x="85350" y="1013350"/>
            <a:ext cx="4347751" cy="31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52950" y="645475"/>
            <a:ext cx="4066800" cy="3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156200" y="1780625"/>
            <a:ext cx="4260300" cy="39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191C1F"/>
                </a:solidFill>
                <a:highlight>
                  <a:srgbClr val="FFFFFF"/>
                </a:highlight>
              </a:rPr>
              <a:t>Новосибирская область обладала солидным образовательным потенциалом.</a:t>
            </a:r>
            <a:endParaRPr sz="15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202122"/>
                </a:solidFill>
                <a:highlight>
                  <a:srgbClr val="FFFFFF"/>
                </a:highlight>
              </a:rPr>
              <a:t>В 1934 году на строительстве Дворца науки и культуры (Театр оперы и балета) завершилось сооружение купола</a:t>
            </a:r>
            <a:endParaRPr sz="1500">
              <a:solidFill>
                <a:srgbClr val="191C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55525" y="189800"/>
            <a:ext cx="4116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Культура в д</a:t>
            </a:r>
            <a:r>
              <a:rPr lang="ru" sz="1800">
                <a:solidFill>
                  <a:schemeClr val="dk2"/>
                </a:solidFill>
              </a:rPr>
              <a:t>овоенный период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Хроника Новосибирска 1930-1940 гг."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25" y="919225"/>
            <a:ext cx="4460499" cy="33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148050" y="3872225"/>
            <a:ext cx="6680700" cy="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72">
                <a:solidFill>
                  <a:srgbClr val="333333"/>
                </a:solidFill>
                <a:highlight>
                  <a:srgbClr val="FFFFFF"/>
                </a:highlight>
              </a:rPr>
              <a:t>С середины двадцатых годов Новосибирск являлся строительной площадкой для промышленных дублёров европейской России.</a:t>
            </a:r>
            <a:endParaRPr sz="1472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455525" y="189800"/>
            <a:ext cx="5083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Промышленность в д</a:t>
            </a:r>
            <a:r>
              <a:rPr lang="ru" sz="1800">
                <a:solidFill>
                  <a:schemeClr val="dk2"/>
                </a:solidFill>
              </a:rPr>
              <a:t>овоенный период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825" y="645200"/>
            <a:ext cx="5594348" cy="31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455525" y="189800"/>
            <a:ext cx="5421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Население в военный период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750" y="475000"/>
            <a:ext cx="4720511" cy="41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705075" y="1130800"/>
            <a:ext cx="31401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Страница паспорта Новосибирской области «Основные показатели развития народного хозяйства и культурного строительства» за 1937-1945 годы – административное деление и численность населения.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4572000" y="1301848"/>
            <a:ext cx="42603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21 октября 1943 г. - </a:t>
            </a:r>
            <a:r>
              <a:rPr lang="ru" sz="1500">
                <a:solidFill>
                  <a:srgbClr val="101418"/>
                </a:solidFill>
                <a:highlight>
                  <a:srgbClr val="FFFFFF"/>
                </a:highlight>
              </a:rPr>
              <a:t>Западно-Сибирский филиал Академии наук СССР</a:t>
            </a:r>
            <a:endParaRPr sz="1500">
              <a:solidFill>
                <a:srgbClr val="10141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7 февраля 1944 г. - правительственная комиссия приняла от строителей здание Новосибирского театра оперы и балета.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Из Новосибирска в освобожденный Ленинград возвратились театры</a:t>
            </a:r>
            <a:endParaRPr sz="1500"/>
          </a:p>
        </p:txBody>
      </p:sp>
      <p:sp>
        <p:nvSpPr>
          <p:cNvPr id="102" name="Google Shape;102;p20"/>
          <p:cNvSpPr txBox="1"/>
          <p:nvPr/>
        </p:nvSpPr>
        <p:spPr>
          <a:xfrm>
            <a:off x="455525" y="189800"/>
            <a:ext cx="4116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Культура</a:t>
            </a:r>
            <a:r>
              <a:rPr lang="ru" sz="1800">
                <a:solidFill>
                  <a:schemeClr val="dk2"/>
                </a:solidFill>
              </a:rPr>
              <a:t> в период войны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Учреждения культуры, находившиеся в эвакуации в Новосибирске в 1941-1945 гг."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75" y="1200450"/>
            <a:ext cx="4043175" cy="30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263800" y="2017038"/>
            <a:ext cx="42273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50">
                <a:solidFill>
                  <a:schemeClr val="dk1"/>
                </a:solidFill>
                <a:highlight>
                  <a:srgbClr val="FFFFFF"/>
                </a:highlight>
              </a:rPr>
              <a:t>В 1941 году на долю города выпала трудная задача – принять с июля по ноябрь и пустить в короткий срок 50 крупных предприятий, эвакуированных из западных регионов страны.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455525" y="189800"/>
            <a:ext cx="4116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Промышленность</a:t>
            </a:r>
            <a:r>
              <a:rPr lang="ru" sz="1800">
                <a:solidFill>
                  <a:schemeClr val="dk2"/>
                </a:solidFill>
              </a:rPr>
              <a:t> в период войны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3700"/>
            <a:ext cx="4141051" cy="3105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4615575" y="4169500"/>
            <a:ext cx="405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100">
                <a:solidFill>
                  <a:srgbClr val="A6A6A6"/>
                </a:solidFill>
              </a:rPr>
              <a:t>«Эвакуация: взгляд в прошлое»</a:t>
            </a:r>
            <a:r>
              <a:rPr lang="ru" sz="1100">
                <a:solidFill>
                  <a:srgbClr val="A6A6A6"/>
                </a:solidFill>
              </a:rPr>
              <a:t> </a:t>
            </a:r>
            <a:r>
              <a:rPr i="1" lang="ru" sz="1100">
                <a:solidFill>
                  <a:srgbClr val="A6A6A6"/>
                </a:solidFill>
              </a:rPr>
              <a:t>Э. Шкурко</a:t>
            </a:r>
            <a:endParaRPr i="1" sz="1100">
              <a:solidFill>
                <a:srgbClr val="A6A6A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